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7"/>
  </p:notesMasterIdLst>
  <p:handoutMasterIdLst>
    <p:handoutMasterId r:id="rId58"/>
  </p:handoutMasterIdLst>
  <p:sldIdLst>
    <p:sldId id="325" r:id="rId6"/>
    <p:sldId id="277" r:id="rId7"/>
    <p:sldId id="391" r:id="rId8"/>
    <p:sldId id="261" r:id="rId9"/>
    <p:sldId id="410" r:id="rId10"/>
    <p:sldId id="411" r:id="rId11"/>
    <p:sldId id="412" r:id="rId12"/>
    <p:sldId id="392" r:id="rId13"/>
    <p:sldId id="394" r:id="rId14"/>
    <p:sldId id="343" r:id="rId15"/>
    <p:sldId id="414" r:id="rId16"/>
    <p:sldId id="415" r:id="rId17"/>
    <p:sldId id="398" r:id="rId18"/>
    <p:sldId id="413" r:id="rId19"/>
    <p:sldId id="416" r:id="rId20"/>
    <p:sldId id="397" r:id="rId21"/>
    <p:sldId id="417" r:id="rId22"/>
    <p:sldId id="418" r:id="rId23"/>
    <p:sldId id="400" r:id="rId24"/>
    <p:sldId id="401" r:id="rId25"/>
    <p:sldId id="402" r:id="rId26"/>
    <p:sldId id="403" r:id="rId27"/>
    <p:sldId id="347" r:id="rId28"/>
    <p:sldId id="395" r:id="rId29"/>
    <p:sldId id="344" r:id="rId30"/>
    <p:sldId id="404" r:id="rId31"/>
    <p:sldId id="405" r:id="rId32"/>
    <p:sldId id="406" r:id="rId33"/>
    <p:sldId id="364" r:id="rId34"/>
    <p:sldId id="365" r:id="rId35"/>
    <p:sldId id="266" r:id="rId36"/>
    <p:sldId id="262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60" r:id="rId46"/>
    <p:sldId id="407" r:id="rId47"/>
    <p:sldId id="338" r:id="rId48"/>
    <p:sldId id="339" r:id="rId49"/>
    <p:sldId id="264" r:id="rId50"/>
    <p:sldId id="263" r:id="rId51"/>
    <p:sldId id="408" r:id="rId52"/>
    <p:sldId id="278" r:id="rId53"/>
    <p:sldId id="279" r:id="rId54"/>
    <p:sldId id="280" r:id="rId55"/>
    <p:sldId id="284" r:id="rId56"/>
  </p:sldIdLst>
  <p:sldSz cx="12192000" cy="6858000"/>
  <p:notesSz cx="7010400" cy="92964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6"/>
    <p:restoredTop sz="87712"/>
  </p:normalViewPr>
  <p:slideViewPr>
    <p:cSldViewPr snapToGrid="0" snapToObjects="1">
      <p:cViewPr varScale="1">
        <p:scale>
          <a:sx n="134" d="100"/>
          <a:sy n="134" d="100"/>
        </p:scale>
        <p:origin x="20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winer/MPU-6050/wiki/Simple-and-Effective-Magnetometer-Calibration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Sensing and Filtering Quadcopter Orientation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68D234-4224-6844-AD9F-033D1A0C3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43F-B2F2-F94B-B341-DDEFE170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Complimentary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AB14F-EAD6-0646-A776-5C7F6938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Combine the best of accelerometer and gyro</a:t>
            </a:r>
          </a:p>
          <a:p>
            <a:pPr lvl="1"/>
            <a:r>
              <a:rPr lang="en-US" sz="2400" dirty="0"/>
              <a:t>High-frequency from the gyroscope</a:t>
            </a:r>
          </a:p>
          <a:p>
            <a:pPr lvl="1"/>
            <a:r>
              <a:rPr lang="en-US" sz="2400" dirty="0"/>
              <a:t>Low frequency from the accelerometer</a:t>
            </a:r>
          </a:p>
          <a:p>
            <a:r>
              <a:rPr lang="en-US" sz="2400" dirty="0"/>
              <a:t>The math is pretty simple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new</a:t>
            </a:r>
            <a:r>
              <a:rPr lang="en-US" sz="1800" dirty="0"/>
              <a:t> 		the new estimated Euler angle</a:t>
            </a:r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old</a:t>
            </a:r>
            <a:r>
              <a:rPr lang="en-US" sz="1800" baseline="-25000" dirty="0"/>
              <a:t> </a:t>
            </a:r>
            <a:r>
              <a:rPr lang="en-US" sz="1800" dirty="0"/>
              <a:t>		the previous estimated </a:t>
            </a:r>
            <a:r>
              <a:rPr lang="en-US" sz="1800" dirty="0" err="1"/>
              <a:t>Eurler</a:t>
            </a:r>
            <a:r>
              <a:rPr lang="en-US" sz="1800" dirty="0"/>
              <a:t> angle</a:t>
            </a:r>
          </a:p>
          <a:p>
            <a:pPr lvl="2"/>
            <a:r>
              <a:rPr lang="en-US" sz="1800" dirty="0" err="1"/>
              <a:t>dθ</a:t>
            </a:r>
            <a:r>
              <a:rPr lang="en-US" sz="1800" baseline="-25000" dirty="0" err="1"/>
              <a:t>g</a:t>
            </a:r>
            <a:r>
              <a:rPr lang="en-US" sz="1800" dirty="0"/>
              <a:t>/dt 		gyro measurement</a:t>
            </a:r>
          </a:p>
          <a:p>
            <a:pPr lvl="2"/>
            <a:r>
              <a:rPr lang="en-US" sz="1800" dirty="0" err="1"/>
              <a:t>Δt</a:t>
            </a:r>
            <a:r>
              <a:rPr lang="en-US" sz="1800" dirty="0"/>
              <a:t> 		Time since last gyro measurement</a:t>
            </a:r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a</a:t>
            </a:r>
            <a:r>
              <a:rPr lang="en-US" sz="1800" dirty="0"/>
              <a:t> 		Angle from the accelerometer</a:t>
            </a:r>
          </a:p>
          <a:p>
            <a:pPr lvl="2"/>
            <a:r>
              <a:rPr lang="en-US" sz="1800" dirty="0"/>
              <a:t>C		The “complimentary gain”</a:t>
            </a:r>
          </a:p>
          <a:p>
            <a:pPr lvl="2"/>
            <a:endParaRPr lang="en-US" sz="1800" dirty="0"/>
          </a:p>
          <a:p>
            <a:r>
              <a:rPr lang="en-US" sz="2400" dirty="0"/>
              <a:t>See the video for details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7CDA2-76E8-774E-86DE-4C2BA3765C8D}"/>
              </a:ext>
            </a:extLst>
          </p:cNvPr>
          <p:cNvSpPr txBox="1"/>
          <p:nvPr/>
        </p:nvSpPr>
        <p:spPr>
          <a:xfrm>
            <a:off x="3678575" y="3072161"/>
            <a:ext cx="4834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new</a:t>
            </a:r>
            <a:r>
              <a:rPr lang="en-US" sz="2400" dirty="0">
                <a:solidFill>
                  <a:schemeClr val="accent4"/>
                </a:solidFill>
              </a:rPr>
              <a:t> = C*(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old</a:t>
            </a:r>
            <a:r>
              <a:rPr lang="en-US" sz="2400" dirty="0">
                <a:solidFill>
                  <a:schemeClr val="accent4"/>
                </a:solidFill>
              </a:rPr>
              <a:t> + </a:t>
            </a:r>
            <a:r>
              <a:rPr lang="en-US" sz="2400" dirty="0" err="1">
                <a:solidFill>
                  <a:schemeClr val="accent4"/>
                </a:solidFill>
              </a:rPr>
              <a:t>Δt</a:t>
            </a:r>
            <a:r>
              <a:rPr lang="en-US" sz="2400" dirty="0">
                <a:solidFill>
                  <a:schemeClr val="accent4"/>
                </a:solidFill>
              </a:rPr>
              <a:t>*</a:t>
            </a:r>
            <a:r>
              <a:rPr lang="en-US" sz="2400" dirty="0" err="1">
                <a:solidFill>
                  <a:schemeClr val="accent4"/>
                </a:solidFill>
              </a:rPr>
              <a:t>dθ</a:t>
            </a:r>
            <a:r>
              <a:rPr lang="en-US" sz="2400" baseline="-25000" dirty="0" err="1">
                <a:solidFill>
                  <a:schemeClr val="accent4"/>
                </a:solidFill>
              </a:rPr>
              <a:t>g</a:t>
            </a:r>
            <a:r>
              <a:rPr lang="en-US" sz="2400" dirty="0">
                <a:solidFill>
                  <a:schemeClr val="accent4"/>
                </a:solidFill>
              </a:rPr>
              <a:t>/dt ) + (1-C)*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a</a:t>
            </a:r>
            <a:endParaRPr lang="en-US" sz="2400" baseline="-25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8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272A1-4965-E34B-A84F-5141DF603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Communicating With 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4396F4-8010-2F4B-941B-9DE4E6390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4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AA75CE-81B8-D944-84B1-283331B5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“Registers”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A3402C-84C9-6644-AF33-9E1E4EE0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I2C devices (and all modern, digital hardware devices) expose a set of “registers”</a:t>
            </a:r>
          </a:p>
          <a:p>
            <a:pPr lvl="1"/>
            <a:r>
              <a:rPr lang="en-US" dirty="0"/>
              <a:t>Each register has an address</a:t>
            </a:r>
          </a:p>
          <a:p>
            <a:pPr lvl="1"/>
            <a:r>
              <a:rPr lang="en-US" dirty="0"/>
              <a:t>Some are read-only</a:t>
            </a:r>
          </a:p>
          <a:p>
            <a:pPr lvl="1"/>
            <a:r>
              <a:rPr lang="en-US" dirty="0"/>
              <a:t>Some are read-write</a:t>
            </a:r>
          </a:p>
          <a:p>
            <a:pPr lvl="1"/>
            <a:r>
              <a:rPr lang="en-US" dirty="0"/>
              <a:t>Some are write-only</a:t>
            </a:r>
          </a:p>
          <a:p>
            <a:r>
              <a:rPr lang="en-US" dirty="0"/>
              <a:t>We read and configure the IMU by reading and writing to registers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1A8AB0-465B-024D-9126-D77ECD4CC48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823740" y="1327421"/>
            <a:ext cx="6183320" cy="49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BAAD-BB0E-8E41-9CC7-9FEFE973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Registers with I2C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A8ADA-0A32-9B49-A588-E37DF7F87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I2C device has an “I2C address”</a:t>
            </a:r>
          </a:p>
          <a:p>
            <a:pPr lvl="1"/>
            <a:r>
              <a:rPr lang="en-US" dirty="0"/>
              <a:t>8-bits</a:t>
            </a:r>
          </a:p>
          <a:p>
            <a:pPr lvl="1"/>
            <a:r>
              <a:rPr lang="en-US" dirty="0"/>
              <a:t>You configured one of these bits in your schematic</a:t>
            </a:r>
          </a:p>
          <a:p>
            <a:r>
              <a:rPr lang="en-US" dirty="0"/>
              <a:t>Arduino provides the Wire library for I2C communication</a:t>
            </a:r>
          </a:p>
          <a:p>
            <a:pPr lvl="1"/>
            <a:r>
              <a:rPr lang="en-US" dirty="0"/>
              <a:t>A little complicated – multi-byte access etc.</a:t>
            </a:r>
          </a:p>
          <a:p>
            <a:pPr lvl="1"/>
            <a:r>
              <a:rPr lang="en-US" dirty="0"/>
              <a:t>We won’t use this directly </a:t>
            </a:r>
          </a:p>
          <a:p>
            <a:r>
              <a:rPr lang="en-US" dirty="0"/>
              <a:t>QuadClass-LSM9DS1 provides some convenience functions</a:t>
            </a:r>
          </a:p>
          <a:p>
            <a:pPr lvl="1"/>
            <a:r>
              <a:rPr lang="en-US" dirty="0"/>
              <a:t>void read8(</a:t>
            </a:r>
            <a:r>
              <a:rPr lang="en-US" dirty="0" err="1"/>
              <a:t>boolean</a:t>
            </a:r>
            <a:r>
              <a:rPr lang="en-US" dirty="0"/>
              <a:t> type, byte </a:t>
            </a:r>
            <a:r>
              <a:rPr lang="en-US" dirty="0" err="1"/>
              <a:t>register_address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void write8(</a:t>
            </a:r>
            <a:r>
              <a:rPr lang="en-US" dirty="0" err="1"/>
              <a:t>boolean</a:t>
            </a:r>
            <a:r>
              <a:rPr lang="en-US" dirty="0"/>
              <a:t> type, byte </a:t>
            </a:r>
            <a:r>
              <a:rPr lang="en-US" dirty="0" err="1"/>
              <a:t>register_address</a:t>
            </a:r>
            <a:r>
              <a:rPr lang="en-US" dirty="0"/>
              <a:t>, byte value)</a:t>
            </a:r>
          </a:p>
          <a:p>
            <a:pPr lvl="1"/>
            <a:r>
              <a:rPr lang="en-US" dirty="0"/>
              <a:t>For us, type should always be XGTYPE (false)</a:t>
            </a:r>
          </a:p>
          <a:p>
            <a:pPr lvl="1"/>
            <a:r>
              <a:rPr lang="en-US" dirty="0"/>
              <a:t>Look at the library source code for details, if interested</a:t>
            </a:r>
          </a:p>
        </p:txBody>
      </p:sp>
    </p:spTree>
    <p:extLst>
      <p:ext uri="{BB962C8B-B14F-4D97-AF65-F5344CB8AC3E}">
        <p14:creationId xmlns:p14="http://schemas.microsoft.com/office/powerpoint/2010/main" val="357462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5661-BB34-4044-ACDE-58AC5E950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Sensing and Filtering in Our IMU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7B4EA-16D6-F845-8ACB-46C8436960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4FCC-11F5-874F-9129-6CDE736B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rmAutofit/>
          </a:bodyPr>
          <a:lstStyle/>
          <a:p>
            <a:r>
              <a:rPr lang="en-US" dirty="0"/>
              <a:t>Our IMU: LSM9DS1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9E63A1-6D7A-46CB-B95A-34077E83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Our IMU is two I2C devices in one package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Accelerometer+Gyroscope</a:t>
            </a:r>
            <a:endParaRPr lang="en-US" dirty="0"/>
          </a:p>
          <a:p>
            <a:pPr lvl="2"/>
            <a:r>
              <a:rPr lang="en-US" dirty="0"/>
              <a:t>“XL” and “Gyro” in the datasheet</a:t>
            </a:r>
          </a:p>
          <a:p>
            <a:pPr lvl="1"/>
            <a:r>
              <a:rPr lang="en-US" dirty="0"/>
              <a:t>A magnetometer </a:t>
            </a:r>
          </a:p>
          <a:p>
            <a:pPr lvl="2"/>
            <a:r>
              <a:rPr lang="en-US" dirty="0"/>
              <a:t>We aren’t using this.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7EB057-A0A8-0B46-9437-8ACDB3D1F77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6880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293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BA45BBD-0D71-6640-BA5F-5AB316B0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320988" y="3213790"/>
            <a:ext cx="1753904" cy="17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83F46-4758-DE4F-B8B3-01383989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 Datapath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07253-754E-6E4F-9BFC-3FE093087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0410" y="1662424"/>
            <a:ext cx="8229600" cy="4423816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A154428-CB23-2841-8DB9-115744C1EEE9}"/>
              </a:ext>
            </a:extLst>
          </p:cNvPr>
          <p:cNvSpPr/>
          <p:nvPr/>
        </p:nvSpPr>
        <p:spPr>
          <a:xfrm>
            <a:off x="2163337" y="3995079"/>
            <a:ext cx="702526" cy="191326"/>
          </a:xfrm>
          <a:prstGeom prst="right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7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1F1D-9A45-8D4E-994F-1BD4A5F6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LSM9dS1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32465-AF9C-764C-9C38-7BD895B1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ODR – Output Data rate</a:t>
            </a:r>
          </a:p>
          <a:p>
            <a:pPr lvl="1"/>
            <a:r>
              <a:rPr lang="en-US" dirty="0"/>
              <a:t>How many readings per second does it the IMU take?</a:t>
            </a:r>
          </a:p>
          <a:p>
            <a:pPr lvl="1"/>
            <a:r>
              <a:rPr lang="en-US" dirty="0"/>
              <a:t>There are two ways to set it</a:t>
            </a:r>
          </a:p>
          <a:p>
            <a:pPr lvl="2"/>
            <a:r>
              <a:rPr lang="en-US" dirty="0"/>
              <a:t>One for just XL</a:t>
            </a:r>
          </a:p>
          <a:p>
            <a:pPr lvl="2"/>
            <a:r>
              <a:rPr lang="en-US" dirty="0"/>
              <a:t>Another if both XL and G are active</a:t>
            </a:r>
          </a:p>
          <a:p>
            <a:r>
              <a:rPr lang="en-US" dirty="0"/>
              <a:t>Key Sections</a:t>
            </a:r>
          </a:p>
          <a:p>
            <a:pPr lvl="1"/>
            <a:r>
              <a:rPr lang="en-US" dirty="0"/>
              <a:t>7.12, 7.13, 7.14, 7.24, 7.25</a:t>
            </a:r>
          </a:p>
          <a:p>
            <a:r>
              <a:rPr lang="en-US" dirty="0"/>
              <a:t>Reading data sheets is hard</a:t>
            </a:r>
          </a:p>
          <a:p>
            <a:pPr lvl="1"/>
            <a:r>
              <a:rPr lang="en-US" dirty="0"/>
              <a:t>You must read carefully, and thoughtfully.</a:t>
            </a:r>
          </a:p>
          <a:p>
            <a:pPr lvl="1"/>
            <a:r>
              <a:rPr lang="en-US" dirty="0"/>
              <a:t>It’s a bit of a puzzle.</a:t>
            </a:r>
          </a:p>
          <a:p>
            <a:pPr lvl="1"/>
            <a:r>
              <a:rPr lang="en-US" dirty="0"/>
              <a:t>This is part of what you’re learning in this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26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32F10BC-8E07-7040-A68B-07502E2A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16" y="4589292"/>
            <a:ext cx="3897257" cy="1005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4AF9AA-2114-CA41-AB23-AF3B2272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23" y="5523497"/>
            <a:ext cx="3897257" cy="67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AD4E5-A7BA-934D-94CE-BC8D5702A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030034"/>
            <a:ext cx="5772150" cy="334784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BAA4A-F40A-0845-A5A7-7505229C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75" y="1177752"/>
            <a:ext cx="4774282" cy="305241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27317C8-FB68-B445-983E-C47888E3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IMU Datasheet Section 7.12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419062C-C43D-6C46-8925-5FC953001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383" y="4074061"/>
            <a:ext cx="4507066" cy="242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AAE55-DDD5-5144-A4C7-0F81C17E3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5" y="4627436"/>
            <a:ext cx="1855343" cy="10572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0F54C0-0FDF-4147-956A-1E206CED7532}"/>
              </a:ext>
            </a:extLst>
          </p:cNvPr>
          <p:cNvSpPr/>
          <p:nvPr/>
        </p:nvSpPr>
        <p:spPr>
          <a:xfrm>
            <a:off x="0" y="4309683"/>
            <a:ext cx="36968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firmware/libraries/QuadClass-LSM9DS1/Adafruit_LSM9DS1.h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302D8-AFE9-8C40-AC56-B44D406F1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429" y="6347887"/>
            <a:ext cx="8496300" cy="558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8DCE3D-CF54-E74E-8E63-7DE7F5486FC1}"/>
              </a:ext>
            </a:extLst>
          </p:cNvPr>
          <p:cNvSpPr/>
          <p:nvPr/>
        </p:nvSpPr>
        <p:spPr>
          <a:xfrm>
            <a:off x="2400429" y="6142800"/>
            <a:ext cx="3829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firmware/libraries/QuadClass-LSM9DS1/Adafruit_LSM9DS1.cpp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037A7C-C540-2149-B05C-8E907627A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62" y="5827966"/>
            <a:ext cx="2031549" cy="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FB7F-77DE-7442-930A-461BAAF5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B0F3-4533-4A46-985E-5CC0F493F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F5887-9AA3-DF40-AF4E-CADDD94C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24"/>
          <a:stretch/>
        </p:blipFill>
        <p:spPr>
          <a:xfrm>
            <a:off x="2159362" y="11758"/>
            <a:ext cx="7873276" cy="3417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2BF64-3B66-6947-8406-970A67E6F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26" b="32794"/>
          <a:stretch/>
        </p:blipFill>
        <p:spPr>
          <a:xfrm>
            <a:off x="2159362" y="3797698"/>
            <a:ext cx="7873276" cy="1662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C258B-CDF0-8641-8D21-9A939FF87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83"/>
          <a:stretch/>
        </p:blipFill>
        <p:spPr>
          <a:xfrm>
            <a:off x="2159362" y="5829301"/>
            <a:ext cx="7873276" cy="1052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5AB7B-48C0-564D-95E0-746E62A1B0BF}"/>
              </a:ext>
            </a:extLst>
          </p:cNvPr>
          <p:cNvSpPr txBox="1"/>
          <p:nvPr/>
        </p:nvSpPr>
        <p:spPr>
          <a:xfrm>
            <a:off x="5649404" y="2686050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328C9-3BB9-C64D-8B0C-333E67267909}"/>
              </a:ext>
            </a:extLst>
          </p:cNvPr>
          <p:cNvSpPr txBox="1"/>
          <p:nvPr/>
        </p:nvSpPr>
        <p:spPr>
          <a:xfrm>
            <a:off x="5649404" y="4732209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49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Flight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sz="2400" dirty="0"/>
              <a:t>Receive target orientation (Done!)</a:t>
            </a:r>
            <a:endParaRPr lang="en-US" sz="2400" b="1" dirty="0">
              <a:solidFill>
                <a:srgbClr val="00B050"/>
              </a:solidFill>
            </a:endParaRP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Sense quad orientation (This Lab)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Adjust motor output to correct orientation (Next two labs)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 err="1"/>
              <a:t>Goto</a:t>
            </a:r>
            <a:r>
              <a:rPr lang="en-US" sz="2400" dirty="0"/>
              <a:t> 1 (Done!)</a:t>
            </a:r>
          </a:p>
        </p:txBody>
      </p:sp>
    </p:spTree>
    <p:extLst>
      <p:ext uri="{BB962C8B-B14F-4D97-AF65-F5344CB8AC3E}">
        <p14:creationId xmlns:p14="http://schemas.microsoft.com/office/powerpoint/2010/main" val="372194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97ED-27AC-BD44-973D-02115AF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Internal Accelerometer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D9B00-2CFF-574C-9258-14815375C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938" y="1744276"/>
            <a:ext cx="8496980" cy="41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FFFD-D4F6-1C47-85D2-7EEEDC27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D4AD-677B-BD49-8C42-D97DCD394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AD8F5-D64A-F94D-B723-0E31D084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5" y="365125"/>
            <a:ext cx="11265830" cy="63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8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90F9-C75E-9747-8327-D31485F7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3C5D5-66CE-BE4F-BAD0-BCDA9A35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32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B972-5A3A-CE4C-B35B-32475577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03BC-B6BA-9C42-86F0-65059BE4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goals</a:t>
            </a:r>
          </a:p>
          <a:p>
            <a:pPr lvl="1"/>
            <a:r>
              <a:rPr lang="en-US" dirty="0"/>
              <a:t>Low noise</a:t>
            </a:r>
          </a:p>
          <a:p>
            <a:pPr lvl="1"/>
            <a:r>
              <a:rPr lang="en-US" dirty="0"/>
              <a:t>Low lag</a:t>
            </a:r>
          </a:p>
        </p:txBody>
      </p:sp>
    </p:spTree>
    <p:extLst>
      <p:ext uri="{BB962C8B-B14F-4D97-AF65-F5344CB8AC3E}">
        <p14:creationId xmlns:p14="http://schemas.microsoft.com/office/powerpoint/2010/main" val="188784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0DEC-5E84-F843-B342-416D7816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Clipping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BF1B2-375D-C94F-9361-7D8AAC221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Clipping occurs when the measured value exceed what the IMU can measure</a:t>
            </a:r>
          </a:p>
          <a:p>
            <a:r>
              <a:rPr lang="en-US" dirty="0"/>
              <a:t>Since we are integrating the gyroscope, clipping is especially bad.</a:t>
            </a:r>
          </a:p>
          <a:p>
            <a:r>
              <a:rPr lang="en-US" dirty="0"/>
              <a:t>Fix it by setting the resolution of your gyroscope.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9D31CB-5B65-7144-B023-CD76154028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388104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640"/>
          <a:stretch/>
        </p:blipFill>
        <p:spPr>
          <a:xfrm>
            <a:off x="-221673" y="-618626"/>
            <a:ext cx="12413673" cy="79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360"/>
          <a:stretch/>
        </p:blipFill>
        <p:spPr>
          <a:xfrm>
            <a:off x="1524001" y="528145"/>
            <a:ext cx="9578823" cy="632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58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71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complimentary filter to blend acc. And gyro data</a:t>
            </a:r>
          </a:p>
          <a:p>
            <a:pPr lvl="1"/>
            <a:r>
              <a:rPr lang="en-US" dirty="0"/>
              <a:t>Pitch and roll</a:t>
            </a:r>
          </a:p>
          <a:p>
            <a:pPr lvl="1"/>
            <a:r>
              <a:rPr lang="en-US" dirty="0"/>
              <a:t>Complimentary gain should come from the </a:t>
            </a:r>
            <a:r>
              <a:rPr lang="en-US" dirty="0" err="1"/>
              <a:t>remotse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54A6C2-8B25-B44D-8DFA-90CF20582C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4EB5D-8FF9-2D48-9CE4-337FBB14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545" y="2394069"/>
            <a:ext cx="5127255" cy="29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6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BD3E73-ED06-AE4C-A39E-9AFAAB6F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139DA-568E-724B-AF6A-97833BDC6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8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r>
              <a:rPr lang="en-US" dirty="0"/>
              <a:t>Read values from IMU.</a:t>
            </a:r>
          </a:p>
          <a:p>
            <a:r>
              <a:rPr lang="en-US" dirty="0"/>
              <a:t>Use Arduino’s plotting tool</a:t>
            </a:r>
          </a:p>
          <a:p>
            <a:r>
              <a:rPr lang="en-US" dirty="0"/>
              <a:t>Run your serial port at max speed!!! </a:t>
            </a:r>
          </a:p>
          <a:p>
            <a:r>
              <a:rPr lang="en-US" dirty="0"/>
              <a:t>Read the pitch of your test stand with the motors on</a:t>
            </a:r>
          </a:p>
          <a:p>
            <a:pPr lvl="1"/>
            <a:r>
              <a:rPr lang="en-US" dirty="0"/>
              <a:t>Configure the filters on the IMU</a:t>
            </a:r>
          </a:p>
          <a:p>
            <a:pPr lvl="1"/>
            <a:r>
              <a:rPr lang="en-US" dirty="0"/>
              <a:t>Implement a complimentary filter in software.</a:t>
            </a:r>
          </a:p>
          <a:p>
            <a:pPr lvl="1"/>
            <a:r>
              <a:rPr lang="en-US" dirty="0"/>
              <a:t>Make it work in the presence of motor vibrations.</a:t>
            </a:r>
          </a:p>
        </p:txBody>
      </p:sp>
    </p:spTree>
    <p:extLst>
      <p:ext uri="{BB962C8B-B14F-4D97-AF65-F5344CB8AC3E}">
        <p14:creationId xmlns:p14="http://schemas.microsoft.com/office/powerpoint/2010/main" val="306604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3BC1-F680-AE48-8309-201328A4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99BC-BFCB-E146-8F86-A909832F7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More details and updated code about writing to registers</a:t>
            </a:r>
          </a:p>
          <a:p>
            <a:r>
              <a:rPr lang="en-US" dirty="0"/>
              <a:t>More detailed discussion of XL </a:t>
            </a:r>
            <a:r>
              <a:rPr lang="en-US" dirty="0" err="1"/>
              <a:t>datapath</a:t>
            </a:r>
            <a:r>
              <a:rPr lang="en-US" dirty="0"/>
              <a:t> and filtering.</a:t>
            </a:r>
          </a:p>
          <a:p>
            <a:r>
              <a:rPr lang="en-US" dirty="0"/>
              <a:t>Slides about LP and HP filters.</a:t>
            </a:r>
          </a:p>
          <a:p>
            <a:r>
              <a:rPr lang="en-US" dirty="0"/>
              <a:t>These slides + assembly slides took about 60 min.</a:t>
            </a:r>
          </a:p>
          <a:p>
            <a:r>
              <a:rPr lang="en-US" dirty="0"/>
              <a:t>30 min of questions at the start. </a:t>
            </a:r>
          </a:p>
          <a:p>
            <a:r>
              <a:rPr lang="en-US" dirty="0"/>
              <a:t>Adjust complimentary filter demo, so it’s easier to get to C = 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AB541-A0B4-DC4E-AAB8-A920544D2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3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/>
              <a:t>The PID Controller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42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35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for Next Class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Tuning PID</a:t>
            </a:r>
          </a:p>
          <a:p>
            <a:r>
              <a:rPr lang="en-US" dirty="0"/>
              <a:t>Combine this lecture with the flight control software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17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 dirty="0"/>
              <a:t>Control Theory</a:t>
            </a:r>
          </a:p>
        </p:txBody>
      </p:sp>
      <p:sp>
        <p:nvSpPr>
          <p:cNvPr id="43" name="Shape 4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Making a physical system do what you want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“Open loop” and “closed loop”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Open loop - cannot see the system’s output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Motor controllers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LCD/LED/CRT screens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Closed loop - Can see output, make </a:t>
            </a:r>
            <a:br>
              <a:rPr sz="1600" dirty="0"/>
            </a:br>
            <a:r>
              <a:rPr sz="1600" dirty="0"/>
              <a:t>corrections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Autopilot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GPS guided munitions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999455" y="2849509"/>
            <a:ext cx="4511211" cy="2848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635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What is PID?</a:t>
            </a:r>
          </a:p>
        </p:txBody>
      </p:sp>
      <p:sp>
        <p:nvSpPr>
          <p:cNvPr id="38" name="Shape 3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Make a system follow a set point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“Proportional, Integral, Derivative”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A brief history: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1788 - James Watt’s flyball governor (P)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1837 - Louis Molinié hydraulic regulator (PI)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1857 - H.N. Throop marine engine governor (PD)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1868 - Maxwell gives theoretical basis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275609" y="1643909"/>
            <a:ext cx="2523928" cy="209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creen Shot 2014-11-02 at 2.27.10 P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952218" y="3838106"/>
            <a:ext cx="3252305" cy="2800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9292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>
              <a:defRPr sz="1800"/>
            </a:pPr>
            <a:r>
              <a:rPr sz="4000" dirty="0"/>
              <a:t>Closed loop control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 dirty="0"/>
              <a:t>PID is the most common closed loop controller</a:t>
            </a:r>
            <a:br>
              <a:rPr sz="2500" dirty="0"/>
            </a:br>
            <a:br>
              <a:rPr sz="2500" dirty="0"/>
            </a:br>
            <a:br>
              <a:rPr sz="2500" dirty="0"/>
            </a:br>
            <a:endParaRPr sz="2500" dirty="0"/>
          </a:p>
          <a:p>
            <a:pPr lvl="0">
              <a:defRPr sz="1800"/>
            </a:pPr>
            <a:endParaRPr sz="2500" dirty="0"/>
          </a:p>
          <a:p>
            <a:pPr lvl="0">
              <a:defRPr sz="1800"/>
            </a:pPr>
            <a:r>
              <a:rPr sz="2500" dirty="0"/>
              <a:t>Proportional: Directly against error</a:t>
            </a:r>
          </a:p>
          <a:p>
            <a:pPr lvl="0">
              <a:defRPr sz="1800"/>
            </a:pPr>
            <a:r>
              <a:rPr sz="2500" dirty="0"/>
              <a:t>Integral: Remembers error over time</a:t>
            </a:r>
          </a:p>
          <a:p>
            <a:pPr lvl="0">
              <a:defRPr sz="1800"/>
            </a:pPr>
            <a:r>
              <a:rPr sz="2500" dirty="0"/>
              <a:t>Derivative: Dampens response to avoid oscillations</a:t>
            </a:r>
          </a:p>
        </p:txBody>
      </p:sp>
      <p:pic>
        <p:nvPicPr>
          <p:cNvPr id="48" name="pidloop.png"/>
          <p:cNvPicPr/>
          <p:nvPr/>
        </p:nvPicPr>
        <p:blipFill rotWithShape="1">
          <a:blip r:embed="rId2"/>
          <a:srcRect b="18226"/>
          <a:stretch/>
        </p:blipFill>
        <p:spPr>
          <a:xfrm>
            <a:off x="6021313" y="2417669"/>
            <a:ext cx="4377956" cy="122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915537" y="2881471"/>
            <a:ext cx="3977529" cy="5648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8148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" action="ppaction://noaction"/>
              </a:defRPr>
            </a:lvl1pPr>
          </a:lstStyle>
          <a:p>
            <a:pPr lvl="0">
              <a:defRPr sz="1800" u="none"/>
            </a:pPr>
            <a:r>
              <a:rPr sz="2500" dirty="0"/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5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PID on the Quadcopter</a:t>
            </a:r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3 separate controllers</a:t>
            </a:r>
          </a:p>
          <a:p>
            <a:pPr lvl="0">
              <a:defRPr sz="1800"/>
            </a:pPr>
            <a:r>
              <a:rPr sz="2500"/>
              <a:t>PID set point is from user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/>
          <a:srcRect b="6714"/>
          <a:stretch>
            <a:fillRect/>
          </a:stretch>
        </p:blipFill>
        <p:spPr>
          <a:xfrm>
            <a:off x="4295413" y="2806155"/>
            <a:ext cx="3601077" cy="24780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456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4900" dirty="0"/>
              <a:t>Pitfalls of PID</a:t>
            </a:r>
          </a:p>
        </p:txBody>
      </p:sp>
      <p:sp>
        <p:nvSpPr>
          <p:cNvPr id="60" name="Shape 60"/>
          <p:cNvSpPr>
            <a:spLocks noGrp="1"/>
          </p:cNvSpPr>
          <p:nvPr>
            <p:ph idx="1"/>
          </p:nvPr>
        </p:nvSpPr>
        <p:spPr>
          <a:xfrm>
            <a:off x="1981200" y="1303507"/>
            <a:ext cx="8229600" cy="48226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6993" indent="-316993" defTabSz="291633">
              <a:spcBef>
                <a:spcPts val="2039"/>
              </a:spcBef>
              <a:buSzPct val="100000"/>
              <a:buAutoNum type="arabicPeriod"/>
              <a:defRPr sz="1800"/>
            </a:pPr>
            <a:r>
              <a:rPr sz="1600" dirty="0"/>
              <a:t>Integral term “Windup”</a:t>
            </a:r>
          </a:p>
          <a:p>
            <a:pPr marL="443789" lvl="1" indent="-221894" defTabSz="291633">
              <a:spcBef>
                <a:spcPts val="2039"/>
              </a:spcBef>
              <a:defRPr sz="1800"/>
            </a:pPr>
            <a:r>
              <a:rPr sz="1600" dirty="0"/>
              <a:t>One solution: </a:t>
            </a:r>
            <a:r>
              <a:rPr lang="x-none" sz="1600" dirty="0"/>
              <a:t>Exponential decay on integral (E.g., I = I/2 + error)</a:t>
            </a:r>
            <a:endParaRPr sz="1600" dirty="0"/>
          </a:p>
          <a:p>
            <a:pPr marL="316993" indent="-316993" defTabSz="291633">
              <a:spcBef>
                <a:spcPts val="2039"/>
              </a:spcBef>
              <a:buSzPct val="100000"/>
              <a:buAutoNum type="arabicPeriod" startAt="2"/>
              <a:defRPr sz="1800"/>
            </a:pPr>
            <a:r>
              <a:rPr sz="1600" dirty="0"/>
              <a:t>Derivative noise: beware of </a:t>
            </a:r>
            <a:r>
              <a:rPr lang="en-US" sz="1600" dirty="0"/>
              <a:t>noise.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2357408" y="2796046"/>
            <a:ext cx="6282726" cy="1754846"/>
            <a:chOff x="1185291" y="3976598"/>
            <a:chExt cx="10989096" cy="3069396"/>
          </a:xfrm>
        </p:grpSpPr>
        <p:pic>
          <p:nvPicPr>
            <p:cNvPr id="61" name="noisepid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85291" y="3976598"/>
              <a:ext cx="3838257" cy="30693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noisederivpid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694346" y="3976598"/>
              <a:ext cx="4480041" cy="30693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63"/>
            <p:cNvSpPr/>
            <p:nvPr/>
          </p:nvSpPr>
          <p:spPr>
            <a:xfrm>
              <a:off x="5867400" y="4876296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  <p:sp>
        <p:nvSpPr>
          <p:cNvPr id="64" name="Shape 64"/>
          <p:cNvSpPr/>
          <p:nvPr/>
        </p:nvSpPr>
        <p:spPr>
          <a:xfrm>
            <a:off x="2474797" y="4563594"/>
            <a:ext cx="1115336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Error term with vibration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6820446" y="4563594"/>
            <a:ext cx="2085603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Derivative term causes your system to go insane</a:t>
            </a:r>
          </a:p>
        </p:txBody>
      </p:sp>
      <p:sp>
        <p:nvSpPr>
          <p:cNvPr id="66" name="Shape 66"/>
          <p:cNvSpPr/>
          <p:nvPr/>
        </p:nvSpPr>
        <p:spPr>
          <a:xfrm>
            <a:off x="2246442" y="4286559"/>
            <a:ext cx="7664695" cy="292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Solution: moving average of last several values.  Or median of last several values.</a:t>
            </a:r>
          </a:p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Using the serial plotter in </a:t>
            </a:r>
            <a:r>
              <a:rPr lang="en-US" dirty="0" err="1"/>
              <a:t>arduino</a:t>
            </a:r>
            <a:r>
              <a:rPr lang="en-US" dirty="0"/>
              <a:t> to watch the D term.</a:t>
            </a:r>
          </a:p>
          <a:p>
            <a:pPr defTabSz="242342">
              <a:spcBef>
                <a:spcPts val="1687"/>
              </a:spcBef>
              <a:defRPr sz="1800"/>
            </a:pPr>
            <a:r>
              <a:rPr dirty="0"/>
              <a:t>3. Tweaking PID values</a:t>
            </a:r>
            <a:endParaRPr lang="x-none" dirty="0"/>
          </a:p>
          <a:p>
            <a:pPr defTabSz="242342">
              <a:spcBef>
                <a:spcPts val="1687"/>
              </a:spcBef>
              <a:defRPr sz="1800"/>
            </a:pPr>
            <a:r>
              <a:rPr lang="x-none" dirty="0"/>
              <a:t>	Tune P first, then D, then I.</a:t>
            </a:r>
          </a:p>
        </p:txBody>
      </p:sp>
    </p:spTree>
    <p:extLst>
      <p:ext uri="{BB962C8B-B14F-4D97-AF65-F5344CB8AC3E}">
        <p14:creationId xmlns:p14="http://schemas.microsoft.com/office/powerpoint/2010/main" val="224982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Pitch, Yaw, and Roll Angles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angles to specify an orientation</a:t>
            </a:r>
          </a:p>
          <a:p>
            <a:r>
              <a:rPr lang="en-US" dirty="0"/>
              <a:t>The AHRS library gives you the pitch and roll angles</a:t>
            </a:r>
          </a:p>
          <a:p>
            <a:r>
              <a:rPr lang="en-US" dirty="0"/>
              <a:t>We are only using ‘pitch’ in this lab.</a:t>
            </a:r>
          </a:p>
          <a:p>
            <a:endParaRPr lang="en-US" dirty="0"/>
          </a:p>
        </p:txBody>
      </p:sp>
      <p:pic>
        <p:nvPicPr>
          <p:cNvPr id="12" name="Picture 2" descr="Mathematical Dynamics, Kinematics Modeling and PID Equation Controller Of  QuadCopter">
            <a:extLst>
              <a:ext uri="{FF2B5EF4-FFF2-40B4-BE49-F238E27FC236}">
                <a16:creationId xmlns:a16="http://schemas.microsoft.com/office/drawing/2014/main" id="{79BA9C41-77EE-5749-9B89-E722B671BD70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2367"/>
            <a:ext cx="5638800" cy="42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3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Make sure timestep is consistent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93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49884"/>
            <a:ext cx="8229600" cy="17279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149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407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06719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AC2B-5E7D-0249-BF0D-5DF53D54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10D7-F0F2-9F4C-A245-3E8732C5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Tuning PID is a bit of an art form.</a:t>
            </a:r>
          </a:p>
          <a:p>
            <a:r>
              <a:rPr lang="en-US" dirty="0"/>
              <a:t>Simple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Set P=I=D = 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P until it starts oscillating, reduce until it oscillates just a bit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to till it stabilizes pretty quickly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I to fix offset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as much as possible with causing oscillation.</a:t>
            </a:r>
          </a:p>
        </p:txBody>
      </p:sp>
    </p:spTree>
    <p:extLst>
      <p:ext uri="{BB962C8B-B14F-4D97-AF65-F5344CB8AC3E}">
        <p14:creationId xmlns:p14="http://schemas.microsoft.com/office/powerpoint/2010/main" val="2138210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0419-212F-734D-944E-9BA5F8B6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59F05-7FBA-8641-8E7D-6FDBD8D7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Zeigler-Nichols method.</a:t>
            </a:r>
          </a:p>
          <a:p>
            <a:pPr lvl="1"/>
            <a:r>
              <a:rPr lang="en-US" dirty="0"/>
              <a:t>P=I=D= 0</a:t>
            </a:r>
          </a:p>
          <a:p>
            <a:pPr lvl="1"/>
            <a:r>
              <a:rPr lang="en-US" dirty="0"/>
              <a:t>Increase P until oscillations start.  P is now at Ku, oscillation is at frequency Tu.</a:t>
            </a:r>
          </a:p>
          <a:p>
            <a:pPr lvl="1"/>
            <a:r>
              <a:rPr lang="en-US" dirty="0"/>
              <a:t>Follow the chart.</a:t>
            </a:r>
          </a:p>
          <a:p>
            <a:pPr lvl="1"/>
            <a:r>
              <a:rPr lang="en-US" dirty="0"/>
              <a:t>It’s important that your PID look incorporate its execution interval correctly.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A22FF-C57C-2A42-924F-DFAFB362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5054600"/>
            <a:ext cx="476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35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on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Accelerometer</a:t>
            </a:r>
          </a:p>
          <a:p>
            <a:pPr lvl="1"/>
            <a:r>
              <a:rPr lang="en-US" dirty="0"/>
              <a:t>Demo the data we get (3-axis accelerations)</a:t>
            </a:r>
          </a:p>
          <a:p>
            <a:pPr lvl="1"/>
            <a:r>
              <a:rPr lang="en-US" dirty="0"/>
              <a:t>Conversion to Euler angles.  Show math.</a:t>
            </a:r>
          </a:p>
          <a:p>
            <a:pPr lvl="1"/>
            <a:r>
              <a:rPr lang="en-US" dirty="0"/>
              <a:t>Conversion to acceleration along </a:t>
            </a:r>
            <a:r>
              <a:rPr lang="en-US" dirty="0" err="1"/>
              <a:t>x,y,z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Maybe talk about coordinate systems?</a:t>
            </a:r>
          </a:p>
          <a:p>
            <a:r>
              <a:rPr lang="en-US" dirty="0"/>
              <a:t>Gyroscope</a:t>
            </a:r>
          </a:p>
          <a:p>
            <a:pPr lvl="1"/>
            <a:r>
              <a:rPr lang="en-US" dirty="0"/>
              <a:t>Demo the data we get</a:t>
            </a:r>
          </a:p>
          <a:p>
            <a:r>
              <a:rPr lang="en-US" dirty="0"/>
              <a:t>Other sensors</a:t>
            </a:r>
          </a:p>
          <a:p>
            <a:pPr lvl="1"/>
            <a:r>
              <a:rPr lang="en-US" dirty="0"/>
              <a:t>GPS</a:t>
            </a:r>
          </a:p>
          <a:p>
            <a:pPr lvl="1"/>
            <a:r>
              <a:rPr lang="en-US" dirty="0"/>
              <a:t>Barometer</a:t>
            </a:r>
          </a:p>
          <a:p>
            <a:pPr lvl="1"/>
            <a:r>
              <a:rPr lang="en-US" dirty="0"/>
              <a:t>Magnetometer</a:t>
            </a:r>
          </a:p>
          <a:p>
            <a:pPr lvl="1"/>
            <a:r>
              <a:rPr lang="en-US" dirty="0"/>
              <a:t>Temperature (for correcting measurements)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wiki.dronecode.org</a:t>
            </a:r>
            <a:r>
              <a:rPr lang="en-US" dirty="0"/>
              <a:t>/_media/u01.imu_temperature_compensation_-_hessel_van_der_molen.pdf</a:t>
            </a:r>
          </a:p>
        </p:txBody>
      </p:sp>
    </p:spTree>
    <p:extLst>
      <p:ext uri="{BB962C8B-B14F-4D97-AF65-F5344CB8AC3E}">
        <p14:creationId xmlns:p14="http://schemas.microsoft.com/office/powerpoint/2010/main" val="3227228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Slides on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Noise</a:t>
            </a:r>
          </a:p>
          <a:p>
            <a:r>
              <a:rPr lang="en-US" dirty="0"/>
              <a:t>Calibration</a:t>
            </a:r>
          </a:p>
          <a:p>
            <a:r>
              <a:rPr lang="en-US" dirty="0"/>
              <a:t>Demo of noisy measurements</a:t>
            </a:r>
          </a:p>
          <a:p>
            <a:r>
              <a:rPr lang="en-US" dirty="0"/>
              <a:t>Demo of progressive improvements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Tuning filters in the </a:t>
            </a:r>
            <a:r>
              <a:rPr lang="en-US" dirty="0" err="1"/>
              <a:t>quadcopter</a:t>
            </a:r>
            <a:endParaRPr lang="en-US" dirty="0"/>
          </a:p>
          <a:p>
            <a:pPr lvl="1"/>
            <a:r>
              <a:rPr lang="en-US" dirty="0"/>
              <a:t>Tuning complimentary filter</a:t>
            </a:r>
          </a:p>
          <a:p>
            <a:pPr lvl="2"/>
            <a:r>
              <a:rPr lang="en-US" dirty="0"/>
              <a:t>Demo Drift from integrating gyroscope</a:t>
            </a:r>
          </a:p>
          <a:p>
            <a:pPr lvl="1"/>
            <a:r>
              <a:rPr lang="en-US" dirty="0"/>
              <a:t>Tuning moving average on </a:t>
            </a:r>
            <a:r>
              <a:rPr lang="en-US" dirty="0" err="1"/>
              <a:t>euler</a:t>
            </a:r>
            <a:r>
              <a:rPr lang="en-US" dirty="0"/>
              <a:t> angles</a:t>
            </a:r>
          </a:p>
          <a:p>
            <a:r>
              <a:rPr lang="en-US" dirty="0"/>
              <a:t>Demo of “good” pitch/roll angle measurements</a:t>
            </a:r>
          </a:p>
          <a:p>
            <a:r>
              <a:rPr lang="en-US" dirty="0"/>
              <a:t>Discuss magnetometer?</a:t>
            </a:r>
          </a:p>
          <a:p>
            <a:pPr lvl="1"/>
            <a:r>
              <a:rPr lang="en-US" dirty="0"/>
              <a:t>Calibration: </a:t>
            </a:r>
            <a:r>
              <a:rPr lang="en-US" dirty="0">
                <a:hlinkClick r:id="rId2"/>
              </a:rPr>
              <a:t>https://github.com/kriswiner/MPU-6050/wiki/Simple-and-Effective-Magnetometer-Calibration</a:t>
            </a:r>
            <a:endParaRPr lang="en-US" dirty="0"/>
          </a:p>
          <a:p>
            <a:pPr lvl="1"/>
            <a:r>
              <a:rPr lang="en-US" dirty="0"/>
              <a:t>Heading calculations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0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53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4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EADCFC-29E9-A14A-A3B7-EF14B194F2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Brief and Wildly Incomplete Explanation of High- and Low-Pass Filters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32614BF-77BF-684B-8315-9A5B9EE4F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59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53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228016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9C49B3-9D7B-FC49-9BBC-5DB9EBC0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and Signal Domains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395438-2E64-2C4D-806A-8C1426CA46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Signals are just time-varying values (e.g., a pitch or roll angle)</a:t>
            </a:r>
          </a:p>
          <a:p>
            <a:r>
              <a:rPr lang="en-US" dirty="0"/>
              <a:t>Time domain</a:t>
            </a:r>
          </a:p>
          <a:p>
            <a:pPr lvl="1"/>
            <a:r>
              <a:rPr lang="en-US" dirty="0"/>
              <a:t>x-axis is time</a:t>
            </a:r>
          </a:p>
          <a:p>
            <a:pPr lvl="1"/>
            <a:r>
              <a:rPr lang="en-US" dirty="0"/>
              <a:t>y-axis is amplitude</a:t>
            </a:r>
          </a:p>
          <a:p>
            <a:r>
              <a:rPr lang="en-US" dirty="0"/>
              <a:t>Frequency domain</a:t>
            </a:r>
          </a:p>
          <a:p>
            <a:pPr lvl="1"/>
            <a:r>
              <a:rPr lang="en-US" dirty="0"/>
              <a:t>x-axis is frequency</a:t>
            </a:r>
          </a:p>
          <a:p>
            <a:pPr lvl="1"/>
            <a:r>
              <a:rPr lang="en-US" dirty="0"/>
              <a:t>y-axis is intensity</a:t>
            </a:r>
          </a:p>
          <a:p>
            <a:r>
              <a:rPr lang="en-US" dirty="0"/>
              <a:t>“High-Frequency” == Rapidly changing</a:t>
            </a:r>
          </a:p>
          <a:p>
            <a:r>
              <a:rPr lang="en-US" dirty="0"/>
              <a:t>”Low-Frequency” == slowly changing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C5FAD-ECCC-E548-856D-F0B97E0FB7FB}"/>
              </a:ext>
            </a:extLst>
          </p:cNvPr>
          <p:cNvSpPr txBox="1"/>
          <p:nvPr/>
        </p:nvSpPr>
        <p:spPr>
          <a:xfrm>
            <a:off x="8382911" y="330435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606BC-BDAE-764E-B90A-293B9CBA464D}"/>
              </a:ext>
            </a:extLst>
          </p:cNvPr>
          <p:cNvSpPr txBox="1"/>
          <p:nvPr/>
        </p:nvSpPr>
        <p:spPr>
          <a:xfrm>
            <a:off x="8048423" y="6337968"/>
            <a:ext cx="195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8C649-5B19-4649-9350-613CD0727BF2}"/>
              </a:ext>
            </a:extLst>
          </p:cNvPr>
          <p:cNvGrpSpPr/>
          <p:nvPr/>
        </p:nvGrpSpPr>
        <p:grpSpPr>
          <a:xfrm>
            <a:off x="6555022" y="479187"/>
            <a:ext cx="5092390" cy="2855878"/>
            <a:chOff x="1219200" y="1730375"/>
            <a:chExt cx="12192000" cy="6837432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E5AB2C04-571E-164E-8D9D-45D390769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730375"/>
              <a:ext cx="12192000" cy="332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7DD42247-2E85-D74E-9927-C0DE1186D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5032444"/>
              <a:ext cx="12192000" cy="353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248FAD3-5C2E-DC40-94D7-1A155878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17" y="4012318"/>
            <a:ext cx="5114982" cy="224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D9D9-E933-9C4F-904E-B918371D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5371-FC46-314A-B508-25D485C7B4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Filters attenuate some frequencies in a signal</a:t>
            </a:r>
          </a:p>
          <a:p>
            <a:pPr lvl="1"/>
            <a:r>
              <a:rPr lang="en-US" dirty="0"/>
              <a:t>Low-pass filter attenuate high-frequencies</a:t>
            </a:r>
          </a:p>
          <a:p>
            <a:pPr lvl="1"/>
            <a:r>
              <a:rPr lang="en-US" dirty="0"/>
              <a:t>High-pass filters attenuate low-frequencies</a:t>
            </a:r>
          </a:p>
          <a:p>
            <a:r>
              <a:rPr lang="en-US" dirty="0"/>
              <a:t>Ex.:  A low-pass filter can eliminate high-frequency noise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0234BD-52AE-384E-A92B-7080EEBE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84" y="302941"/>
            <a:ext cx="4225266" cy="324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E7D8790-0749-834E-903E-F1A658194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13"/>
          <a:stretch/>
        </p:blipFill>
        <p:spPr bwMode="auto">
          <a:xfrm>
            <a:off x="6651083" y="4164982"/>
            <a:ext cx="4651296" cy="17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86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9AEC-E8BF-924E-825F-BA2457F1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0C1B-66D0-B349-898E-C0DF146D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Measure forces acting on the quadcopter along 3 axes</a:t>
            </a:r>
          </a:p>
          <a:p>
            <a:pPr lvl="1"/>
            <a:r>
              <a:rPr lang="en-US" dirty="0"/>
              <a:t>You can measure gravity’s direction using the the three axes.</a:t>
            </a:r>
          </a:p>
          <a:p>
            <a:pPr lvl="1"/>
            <a:r>
              <a:rPr lang="en-US" dirty="0"/>
              <a:t>Some trigonometry will yield Euler angles</a:t>
            </a:r>
          </a:p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No drift</a:t>
            </a:r>
          </a:p>
          <a:p>
            <a:pPr lvl="1"/>
            <a:r>
              <a:rPr lang="en-US" dirty="0"/>
              <a:t>Good low-frequency performance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Susceptible to vibration</a:t>
            </a:r>
          </a:p>
          <a:p>
            <a:pPr lvl="1"/>
            <a:r>
              <a:rPr lang="en-US" dirty="0"/>
              <a:t>Any acceleration (e.g., movement) will add error.</a:t>
            </a:r>
          </a:p>
          <a:p>
            <a:pPr lvl="1"/>
            <a:r>
              <a:rPr lang="en-US" dirty="0"/>
              <a:t>Poor high-frequency performance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426B1-9236-A240-8B9F-0AAB9453F62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294161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1005-7EF1-C346-8FE4-1D948E6F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4EED-9D07-964C-950E-401DCAF9C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Integrating will give you those angles (given a starting point)</a:t>
            </a:r>
          </a:p>
          <a:p>
            <a:pPr lvl="1"/>
            <a:r>
              <a:rPr lang="en-US" dirty="0"/>
              <a:t>“dead reckoning”	</a:t>
            </a:r>
          </a:p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Less susceptible to noise</a:t>
            </a:r>
          </a:p>
          <a:p>
            <a:pPr lvl="1"/>
            <a:r>
              <a:rPr lang="en-US" dirty="0"/>
              <a:t>Good high-frequency performance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The integral will drift</a:t>
            </a:r>
          </a:p>
          <a:p>
            <a:pPr lvl="1"/>
            <a:r>
              <a:rPr lang="en-US" dirty="0"/>
              <a:t>Poor low-frequency performance</a:t>
            </a:r>
          </a:p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7B74E-94C0-7745-BC08-DB31448879D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9543694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30711</TotalTime>
  <Words>1813</Words>
  <Application>Microsoft Macintosh PowerPoint</Application>
  <PresentationFormat>Widescreen</PresentationFormat>
  <Paragraphs>324</Paragraphs>
  <Slides>51</Slides>
  <Notes>1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Myriad Pro</vt:lpstr>
      <vt:lpstr>Myriad Pro Semibold</vt:lpstr>
      <vt:lpstr>Office Theme</vt:lpstr>
      <vt:lpstr>Sensing and Filtering Quadcopter Orientation</vt:lpstr>
      <vt:lpstr>Basic Flight Algorithm</vt:lpstr>
      <vt:lpstr>Lab Tasks</vt:lpstr>
      <vt:lpstr>Pitch, Yaw, and Roll Angles</vt:lpstr>
      <vt:lpstr>Brief and Wildly Incomplete Explanation of High- and Low-Pass Filters</vt:lpstr>
      <vt:lpstr>Signal and Signal Domains</vt:lpstr>
      <vt:lpstr>Signals Filters</vt:lpstr>
      <vt:lpstr>Accelerometer</vt:lpstr>
      <vt:lpstr>Gyroscope</vt:lpstr>
      <vt:lpstr>Complimentary Filter</vt:lpstr>
      <vt:lpstr>Communicating With the IMU</vt:lpstr>
      <vt:lpstr>Reading and Writing “Registers”</vt:lpstr>
      <vt:lpstr>Reading And Writing Registers with I2C</vt:lpstr>
      <vt:lpstr>Sensing and Filtering in Our IMU</vt:lpstr>
      <vt:lpstr>Our IMU: LSM9DS1</vt:lpstr>
      <vt:lpstr>Gyroscope Datapath</vt:lpstr>
      <vt:lpstr>LSM9dS1 Key Points</vt:lpstr>
      <vt:lpstr>Example: IMU Datasheet Section 7.12</vt:lpstr>
      <vt:lpstr>PowerPoint Presentation</vt:lpstr>
      <vt:lpstr>IMU Internal Accelerometer Filter</vt:lpstr>
      <vt:lpstr>PowerPoint Presentation</vt:lpstr>
      <vt:lpstr>Filter Demo</vt:lpstr>
      <vt:lpstr>Tuning</vt:lpstr>
      <vt:lpstr>Gyro Clipping</vt:lpstr>
      <vt:lpstr>PowerPoint Presentation</vt:lpstr>
      <vt:lpstr>PowerPoint Presentation</vt:lpstr>
      <vt:lpstr>PowerPoint Presentation</vt:lpstr>
      <vt:lpstr>Quadcopter Datapath</vt:lpstr>
      <vt:lpstr>The End</vt:lpstr>
      <vt:lpstr>Next time </vt:lpstr>
      <vt:lpstr>The PID Controller</vt:lpstr>
      <vt:lpstr>To add</vt:lpstr>
      <vt:lpstr>Note for Next Class</vt:lpstr>
      <vt:lpstr>Control Theory</vt:lpstr>
      <vt:lpstr>What is PID?</vt:lpstr>
      <vt:lpstr>Closed loop control</vt:lpstr>
      <vt:lpstr>Example</vt:lpstr>
      <vt:lpstr>PID on the Quadcopter</vt:lpstr>
      <vt:lpstr>Pitfalls of PID</vt:lpstr>
      <vt:lpstr>Implementation</vt:lpstr>
      <vt:lpstr>How important in speed?</vt:lpstr>
      <vt:lpstr>Maintaining Stability</vt:lpstr>
      <vt:lpstr>Tuning</vt:lpstr>
      <vt:lpstr>Tuning</vt:lpstr>
      <vt:lpstr>Slides on Sensors</vt:lpstr>
      <vt:lpstr>New Slides on Filters</vt:lpstr>
      <vt:lpstr>Higher-order Navigation</vt:lpstr>
      <vt:lpstr>Controlling Pitch</vt:lpstr>
      <vt:lpstr>Controlling Roll</vt:lpstr>
      <vt:lpstr>Controlling Yaw</vt:lpstr>
      <vt:lpstr>Some Possible Configurations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87</cp:revision>
  <cp:lastPrinted>2017-05-11T20:43:55Z</cp:lastPrinted>
  <dcterms:created xsi:type="dcterms:W3CDTF">2019-07-17T06:14:48Z</dcterms:created>
  <dcterms:modified xsi:type="dcterms:W3CDTF">2021-02-04T19:37:35Z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